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72" y="9859"/>
            <a:ext cx="12176760" cy="841375"/>
          </a:xfrm>
          <a:custGeom>
            <a:avLst/>
            <a:gdLst/>
            <a:ahLst/>
            <a:cxnLst/>
            <a:rect l="l" t="t" r="r" b="b"/>
            <a:pathLst>
              <a:path w="12176760" h="841375">
                <a:moveTo>
                  <a:pt x="0" y="0"/>
                </a:moveTo>
                <a:lnTo>
                  <a:pt x="12176727" y="0"/>
                </a:lnTo>
                <a:lnTo>
                  <a:pt x="12176727" y="840818"/>
                </a:lnTo>
                <a:lnTo>
                  <a:pt x="0" y="84081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69347" y="343146"/>
            <a:ext cx="10490200" cy="25400"/>
          </a:xfrm>
          <a:custGeom>
            <a:avLst/>
            <a:gdLst/>
            <a:ahLst/>
            <a:cxnLst/>
            <a:rect l="l" t="t" r="r" b="b"/>
            <a:pathLst>
              <a:path w="10490200" h="25400">
                <a:moveTo>
                  <a:pt x="10490199" y="0"/>
                </a:moveTo>
                <a:lnTo>
                  <a:pt x="0" y="0"/>
                </a:lnTo>
                <a:lnTo>
                  <a:pt x="0" y="25400"/>
                </a:lnTo>
                <a:lnTo>
                  <a:pt x="10490199" y="25400"/>
                </a:lnTo>
                <a:lnTo>
                  <a:pt x="10490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2928" y="-38099"/>
            <a:ext cx="10546143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hyperlink" Target="http://www.rcoa.ac.uk/sites/default/files/documents/2022-07/ACSA-STDSFULL-2022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Post-</a:t>
            </a:r>
            <a:r>
              <a:rPr dirty="0"/>
              <a:t>operative</a:t>
            </a:r>
            <a:r>
              <a:rPr dirty="0" spc="-55"/>
              <a:t> </a:t>
            </a:r>
            <a:r>
              <a:rPr dirty="0"/>
              <a:t>review:</a:t>
            </a:r>
            <a:r>
              <a:rPr dirty="0" spc="-50"/>
              <a:t> </a:t>
            </a:r>
            <a:r>
              <a:rPr dirty="0"/>
              <a:t>why</a:t>
            </a:r>
            <a:r>
              <a:rPr dirty="0" spc="-45"/>
              <a:t> </a:t>
            </a:r>
            <a:r>
              <a:rPr dirty="0"/>
              <a:t>are</a:t>
            </a:r>
            <a:r>
              <a:rPr dirty="0" spc="-40"/>
              <a:t> </a:t>
            </a:r>
            <a:r>
              <a:rPr dirty="0"/>
              <a:t>we</a:t>
            </a:r>
            <a:r>
              <a:rPr dirty="0" spc="-45"/>
              <a:t> </a:t>
            </a:r>
            <a:r>
              <a:rPr dirty="0"/>
              <a:t>struggling</a:t>
            </a:r>
            <a:r>
              <a:rPr dirty="0" spc="-45"/>
              <a:t> </a:t>
            </a:r>
            <a:r>
              <a:rPr dirty="0"/>
              <a:t>to</a:t>
            </a:r>
            <a:r>
              <a:rPr dirty="0" spc="-40"/>
              <a:t> </a:t>
            </a:r>
            <a:r>
              <a:rPr dirty="0"/>
              <a:t>implement</a:t>
            </a:r>
            <a:r>
              <a:rPr dirty="0" spc="-55"/>
              <a:t> </a:t>
            </a:r>
            <a:r>
              <a:rPr dirty="0"/>
              <a:t>this</a:t>
            </a:r>
            <a:r>
              <a:rPr dirty="0" spc="-40"/>
              <a:t> </a:t>
            </a:r>
            <a:r>
              <a:rPr dirty="0"/>
              <a:t>ACSA</a:t>
            </a:r>
            <a:r>
              <a:rPr dirty="0" spc="-50"/>
              <a:t> </a:t>
            </a:r>
            <a:r>
              <a:rPr dirty="0" spc="-10"/>
              <a:t>standard</a:t>
            </a:r>
            <a:r>
              <a:rPr dirty="0" sz="2600" spc="-10" i="1">
                <a:latin typeface="Calibri"/>
                <a:cs typeface="Calibri"/>
              </a:rPr>
              <a:t>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034121" y="546100"/>
            <a:ext cx="21545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Waddell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E;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Susnerwala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I;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Ghosh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P;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Jose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611" y="862076"/>
            <a:ext cx="3528060" cy="38214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Introduction:</a:t>
            </a:r>
            <a:endParaRPr sz="1200">
              <a:latin typeface="Calibri"/>
              <a:cs typeface="Calibri"/>
            </a:endParaRPr>
          </a:p>
          <a:p>
            <a:pPr marL="38100" marR="80645">
              <a:lnSpc>
                <a:spcPct val="100000"/>
              </a:lnSpc>
              <a:spcBef>
                <a:spcPts val="55"/>
              </a:spcBef>
            </a:pP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Royal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Bolton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NHS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Foundation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Trust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awarded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ACSA </a:t>
            </a:r>
            <a:r>
              <a:rPr dirty="0" sz="1000">
                <a:latin typeface="Calibri"/>
                <a:cs typeface="Calibri"/>
              </a:rPr>
              <a:t>accreditation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2017.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annual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visit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following,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standard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1.4.4.2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which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suggests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that: </a:t>
            </a:r>
            <a:r>
              <a:rPr dirty="0" sz="1000">
                <a:latin typeface="Calibri"/>
                <a:cs typeface="Calibri"/>
              </a:rPr>
              <a:t>’Appropriate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pathways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post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procedural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review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baseline="23809" sz="1050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’</a:t>
            </a:r>
            <a:r>
              <a:rPr dirty="0" baseline="23809" sz="1050">
                <a:latin typeface="Calibri"/>
                <a:cs typeface="Calibri"/>
              </a:rPr>
              <a:t>1</a:t>
            </a:r>
            <a:r>
              <a:rPr dirty="0" baseline="23809" sz="1050" spc="6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GPAS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document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states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particular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criteria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should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anaesthetist </a:t>
            </a:r>
            <a:r>
              <a:rPr dirty="0" sz="1000">
                <a:latin typeface="Calibri"/>
                <a:cs typeface="Calibri"/>
              </a:rPr>
              <a:t>within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24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hours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their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procedure.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criteria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is:</a:t>
            </a:r>
            <a:endParaRPr sz="1000">
              <a:latin typeface="Calibri"/>
              <a:cs typeface="Calibri"/>
            </a:endParaRPr>
          </a:p>
          <a:p>
            <a:pPr marL="209550" marR="299085" indent="-171450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dirty="0" sz="1000" b="1">
                <a:latin typeface="Calibri"/>
                <a:cs typeface="Calibri"/>
              </a:rPr>
              <a:t>“those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graded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as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‘American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Society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of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Anaesthesiologists </a:t>
            </a:r>
            <a:r>
              <a:rPr dirty="0" sz="1000" b="1">
                <a:latin typeface="Calibri"/>
                <a:cs typeface="Calibri"/>
              </a:rPr>
              <a:t>(ASA)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Physical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Status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3,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4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25" b="1">
                <a:latin typeface="Calibri"/>
                <a:cs typeface="Calibri"/>
              </a:rPr>
              <a:t>5’</a:t>
            </a:r>
            <a:endParaRPr sz="1000">
              <a:latin typeface="Calibri"/>
              <a:cs typeface="Calibri"/>
            </a:endParaRPr>
          </a:p>
          <a:p>
            <a:pPr marL="208915" indent="-170815">
              <a:lnSpc>
                <a:spcPct val="100000"/>
              </a:lnSpc>
              <a:buFont typeface="Arial"/>
              <a:buChar char="•"/>
              <a:tabLst>
                <a:tab pos="208915" algn="l"/>
              </a:tabLst>
            </a:pPr>
            <a:r>
              <a:rPr dirty="0" sz="1000" b="1">
                <a:latin typeface="Calibri"/>
                <a:cs typeface="Calibri"/>
              </a:rPr>
              <a:t>those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receiving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epidural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analgesia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general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20" b="1">
                <a:latin typeface="Calibri"/>
                <a:cs typeface="Calibri"/>
              </a:rPr>
              <a:t>ward</a:t>
            </a:r>
            <a:endParaRPr sz="1000">
              <a:latin typeface="Calibri"/>
              <a:cs typeface="Calibri"/>
            </a:endParaRPr>
          </a:p>
          <a:p>
            <a:pPr marL="209550" marR="176530" indent="-171450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dirty="0" sz="1000" b="1">
                <a:latin typeface="Calibri"/>
                <a:cs typeface="Calibri"/>
              </a:rPr>
              <a:t>those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discharged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from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recovery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with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invasive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monitoring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spc="-25" b="1">
                <a:latin typeface="Calibri"/>
                <a:cs typeface="Calibri"/>
              </a:rPr>
              <a:t>in </a:t>
            </a:r>
            <a:r>
              <a:rPr dirty="0" sz="1000" spc="-20" b="1">
                <a:latin typeface="Calibri"/>
                <a:cs typeface="Calibri"/>
              </a:rPr>
              <a:t>situ</a:t>
            </a:r>
            <a:endParaRPr sz="1000">
              <a:latin typeface="Calibri"/>
              <a:cs typeface="Calibri"/>
            </a:endParaRPr>
          </a:p>
          <a:p>
            <a:pPr marL="209550" marR="143510" indent="-171450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dirty="0" sz="1000" b="1">
                <a:latin typeface="Calibri"/>
                <a:cs typeface="Calibri"/>
              </a:rPr>
              <a:t>those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for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whom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request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made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by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other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medical,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nursing </a:t>
            </a:r>
            <a:r>
              <a:rPr dirty="0" sz="1000" b="1">
                <a:latin typeface="Calibri"/>
                <a:cs typeface="Calibri"/>
              </a:rPr>
              <a:t>or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other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clinical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colleagues</a:t>
            </a:r>
            <a:endParaRPr sz="1000">
              <a:latin typeface="Calibri"/>
              <a:cs typeface="Calibri"/>
            </a:endParaRPr>
          </a:p>
          <a:p>
            <a:pPr marL="38100" marR="303530" indent="170815">
              <a:lnSpc>
                <a:spcPct val="100000"/>
              </a:lnSpc>
              <a:buFont typeface="Arial"/>
              <a:buChar char="•"/>
              <a:tabLst>
                <a:tab pos="208915" algn="l"/>
              </a:tabLst>
            </a:pPr>
            <a:r>
              <a:rPr dirty="0" sz="1000" b="1">
                <a:latin typeface="Calibri"/>
                <a:cs typeface="Calibri"/>
              </a:rPr>
              <a:t>those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for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whom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there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is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any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other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appropriate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need.” </a:t>
            </a:r>
            <a:r>
              <a:rPr dirty="0" sz="1000" b="1">
                <a:latin typeface="Calibri"/>
                <a:cs typeface="Calibri"/>
              </a:rPr>
              <a:t>These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patients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also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need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to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be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in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hospital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24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hours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later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25" b="1">
                <a:latin typeface="Calibri"/>
                <a:cs typeface="Calibri"/>
              </a:rPr>
              <a:t>and </a:t>
            </a:r>
            <a:r>
              <a:rPr dirty="0" sz="1000" b="1">
                <a:latin typeface="Calibri"/>
                <a:cs typeface="Calibri"/>
              </a:rPr>
              <a:t>have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returned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the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general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ward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post</a:t>
            </a:r>
            <a:r>
              <a:rPr dirty="0" sz="1000" spc="-10" b="1">
                <a:latin typeface="Calibri"/>
                <a:cs typeface="Calibri"/>
              </a:rPr>
              <a:t> procedure.</a:t>
            </a:r>
            <a:r>
              <a:rPr dirty="0" baseline="23809" sz="1050" spc="-15" b="1">
                <a:latin typeface="Calibri"/>
                <a:cs typeface="Calibri"/>
              </a:rPr>
              <a:t>2</a:t>
            </a:r>
            <a:endParaRPr baseline="23809" sz="105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spcBef>
                <a:spcPts val="790"/>
              </a:spcBef>
            </a:pP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team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Bolton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aimed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achieve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standard,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database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designed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consultants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J.P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Lomas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Putland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allow </a:t>
            </a:r>
            <a:r>
              <a:rPr dirty="0" sz="1000">
                <a:latin typeface="Calibri"/>
                <a:cs typeface="Calibri"/>
              </a:rPr>
              <a:t>anaesthetic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colleagues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input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followed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up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next </a:t>
            </a:r>
            <a:r>
              <a:rPr dirty="0" sz="1000">
                <a:latin typeface="Calibri"/>
                <a:cs typeface="Calibri"/>
              </a:rPr>
              <a:t>day</a:t>
            </a:r>
            <a:r>
              <a:rPr dirty="0" baseline="23809" sz="1050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.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named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Anaconda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acronym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for </a:t>
            </a:r>
            <a:r>
              <a:rPr dirty="0" sz="1000">
                <a:latin typeface="Calibri"/>
                <a:cs typeface="Calibri"/>
              </a:rPr>
              <a:t>important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parameters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should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assessed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during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post- </a:t>
            </a:r>
            <a:r>
              <a:rPr dirty="0" sz="1000">
                <a:latin typeface="Calibri"/>
                <a:cs typeface="Calibri"/>
              </a:rPr>
              <a:t>operative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example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such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shown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here: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657600" y="2810749"/>
            <a:ext cx="4143375" cy="4047490"/>
          </a:xfrm>
          <a:custGeom>
            <a:avLst/>
            <a:gdLst/>
            <a:ahLst/>
            <a:cxnLst/>
            <a:rect l="l" t="t" r="r" b="b"/>
            <a:pathLst>
              <a:path w="4143375" h="4047490">
                <a:moveTo>
                  <a:pt x="0" y="4047249"/>
                </a:moveTo>
                <a:lnTo>
                  <a:pt x="4143040" y="4047249"/>
                </a:lnTo>
                <a:lnTo>
                  <a:pt x="4143040" y="0"/>
                </a:lnTo>
                <a:lnTo>
                  <a:pt x="0" y="0"/>
                </a:lnTo>
                <a:lnTo>
                  <a:pt x="0" y="4047249"/>
                </a:lnTo>
                <a:close/>
              </a:path>
            </a:pathLst>
          </a:custGeom>
          <a:solidFill>
            <a:srgbClr val="B4C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3736340" y="2800603"/>
            <a:ext cx="3972560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Results: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5"/>
              </a:spcBef>
            </a:pP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initial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collection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identified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60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eligible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should </a:t>
            </a:r>
            <a:r>
              <a:rPr dirty="0" sz="1000">
                <a:latin typeface="Calibri"/>
                <a:cs typeface="Calibri"/>
              </a:rPr>
              <a:t>have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anaesthetist.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24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those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to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but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9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documented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24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hours.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Therefore,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15%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of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patients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were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reviewed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appropriately.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10940" y="3752596"/>
            <a:ext cx="4024629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Steps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taken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attempt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0">
                <a:latin typeface="Calibri"/>
                <a:cs typeface="Calibri"/>
              </a:rPr>
              <a:t> included:</a:t>
            </a:r>
            <a:endParaRPr sz="1000">
              <a:latin typeface="Calibri"/>
              <a:cs typeface="Calibri"/>
            </a:endParaRPr>
          </a:p>
          <a:p>
            <a:pPr marL="208915" indent="-170815">
              <a:lnSpc>
                <a:spcPct val="100000"/>
              </a:lnSpc>
              <a:buFont typeface="Arial"/>
              <a:buChar char="•"/>
              <a:tabLst>
                <a:tab pos="208915" algn="l"/>
              </a:tabLst>
            </a:pPr>
            <a:r>
              <a:rPr dirty="0" sz="1000">
                <a:latin typeface="Calibri"/>
                <a:cs typeface="Calibri"/>
              </a:rPr>
              <a:t>Updating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departmental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policy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post-</a:t>
            </a:r>
            <a:r>
              <a:rPr dirty="0" sz="1000">
                <a:latin typeface="Calibri"/>
                <a:cs typeface="Calibri"/>
              </a:rPr>
              <a:t>operative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patients</a:t>
            </a:r>
            <a:r>
              <a:rPr dirty="0" baseline="23809" sz="1050" spc="-15">
                <a:latin typeface="Calibri"/>
                <a:cs typeface="Calibri"/>
              </a:rPr>
              <a:t>4</a:t>
            </a:r>
            <a:endParaRPr baseline="23809" sz="1050">
              <a:latin typeface="Calibri"/>
              <a:cs typeface="Calibri"/>
            </a:endParaRPr>
          </a:p>
          <a:p>
            <a:pPr marL="209550" marR="56515" indent="-171450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dirty="0" sz="1000">
                <a:latin typeface="Calibri"/>
                <a:cs typeface="Calibri"/>
              </a:rPr>
              <a:t>Providing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visual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cues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placing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stickers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saying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‘Remember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Anaconda’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on </a:t>
            </a:r>
            <a:r>
              <a:rPr dirty="0" sz="1000">
                <a:latin typeface="Calibri"/>
                <a:cs typeface="Calibri"/>
              </a:rPr>
              <a:t>all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laptops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theatre</a:t>
            </a:r>
            <a:endParaRPr sz="1000">
              <a:latin typeface="Calibri"/>
              <a:cs typeface="Calibri"/>
            </a:endParaRPr>
          </a:p>
          <a:p>
            <a:pPr marL="208915" indent="-170815">
              <a:lnSpc>
                <a:spcPct val="100000"/>
              </a:lnSpc>
              <a:buFont typeface="Arial"/>
              <a:buChar char="•"/>
              <a:tabLst>
                <a:tab pos="208915" algn="l"/>
              </a:tabLst>
            </a:pPr>
            <a:r>
              <a:rPr dirty="0" sz="1000">
                <a:latin typeface="Calibri"/>
                <a:cs typeface="Calibri"/>
              </a:rPr>
              <a:t>Including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Anaconda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training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during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induction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trainees</a:t>
            </a:r>
            <a:endParaRPr sz="1000">
              <a:latin typeface="Calibri"/>
              <a:cs typeface="Calibri"/>
            </a:endParaRPr>
          </a:p>
          <a:p>
            <a:pPr marL="209550" marR="30480" indent="-171450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dirty="0" sz="1000">
                <a:latin typeface="Calibri"/>
                <a:cs typeface="Calibri"/>
              </a:rPr>
              <a:t>Allocating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consultant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post-</a:t>
            </a:r>
            <a:r>
              <a:rPr dirty="0" sz="1000">
                <a:latin typeface="Calibri"/>
                <a:cs typeface="Calibri"/>
              </a:rPr>
              <a:t>op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reviews,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supported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on-</a:t>
            </a:r>
            <a:r>
              <a:rPr dirty="0" sz="1000">
                <a:latin typeface="Calibri"/>
                <a:cs typeface="Calibri"/>
              </a:rPr>
              <a:t>call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team </a:t>
            </a: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available.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57598" y="840980"/>
            <a:ext cx="4143375" cy="1969770"/>
          </a:xfrm>
          <a:custGeom>
            <a:avLst/>
            <a:gdLst/>
            <a:ahLst/>
            <a:cxnLst/>
            <a:rect l="l" t="t" r="r" b="b"/>
            <a:pathLst>
              <a:path w="4143375" h="1969770">
                <a:moveTo>
                  <a:pt x="4143042" y="0"/>
                </a:moveTo>
                <a:lnTo>
                  <a:pt x="0" y="0"/>
                </a:lnTo>
                <a:lnTo>
                  <a:pt x="0" y="1969769"/>
                </a:lnTo>
                <a:lnTo>
                  <a:pt x="4143042" y="1969769"/>
                </a:lnTo>
                <a:lnTo>
                  <a:pt x="414304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736338" y="862076"/>
            <a:ext cx="3965575" cy="1892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Methods: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5"/>
              </a:spcBef>
            </a:pP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initial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quality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project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performed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over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3-</a:t>
            </a:r>
            <a:r>
              <a:rPr dirty="0" sz="1000" spc="-20">
                <a:latin typeface="Calibri"/>
                <a:cs typeface="Calibri"/>
              </a:rPr>
              <a:t>week </a:t>
            </a:r>
            <a:r>
              <a:rPr dirty="0" sz="1000">
                <a:latin typeface="Calibri"/>
                <a:cs typeface="Calibri"/>
              </a:rPr>
              <a:t>period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2021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determine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standard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this </a:t>
            </a:r>
            <a:r>
              <a:rPr dirty="0" sz="1000">
                <a:latin typeface="Calibri"/>
                <a:cs typeface="Calibri"/>
              </a:rPr>
              <a:t>database.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theatre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lists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assessed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determine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how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many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patients </a:t>
            </a:r>
            <a:r>
              <a:rPr dirty="0" sz="1000">
                <a:latin typeface="Calibri"/>
                <a:cs typeface="Calibri"/>
              </a:rPr>
              <a:t>met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criteria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compared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patients’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present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Anaconda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trust,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epidural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or</a:t>
            </a:r>
            <a:r>
              <a:rPr dirty="0" sz="1000" spc="-10">
                <a:latin typeface="Calibri"/>
                <a:cs typeface="Calibri"/>
              </a:rPr>
              <a:t> invasive </a:t>
            </a:r>
            <a:r>
              <a:rPr dirty="0" sz="1000">
                <a:latin typeface="Calibri"/>
                <a:cs typeface="Calibri"/>
              </a:rPr>
              <a:t>monitoring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return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general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ward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included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recorded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ASA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3-</a:t>
            </a:r>
            <a:r>
              <a:rPr dirty="0" sz="1000">
                <a:latin typeface="Calibri"/>
                <a:cs typeface="Calibri"/>
              </a:rPr>
              <a:t>5.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 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found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 </a:t>
            </a:r>
            <a:r>
              <a:rPr dirty="0" sz="1000" spc="-10">
                <a:latin typeface="Calibri"/>
                <a:cs typeface="Calibri"/>
              </a:rPr>
              <a:t>Anaconda </a:t>
            </a:r>
            <a:r>
              <a:rPr dirty="0" sz="1000">
                <a:latin typeface="Calibri"/>
                <a:cs typeface="Calibri"/>
              </a:rPr>
              <a:t>database,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looked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quality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been</a:t>
            </a:r>
            <a:r>
              <a:rPr dirty="0" sz="1000">
                <a:latin typeface="Calibri"/>
                <a:cs typeface="Calibri"/>
              </a:rPr>
              <a:t> conducted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24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hours.</a:t>
            </a:r>
            <a:endParaRPr sz="1000">
              <a:latin typeface="Calibri"/>
              <a:cs typeface="Calibri"/>
            </a:endParaRPr>
          </a:p>
          <a:p>
            <a:pPr marL="12700" marR="31115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second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collection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performed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over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4-</a:t>
            </a:r>
            <a:r>
              <a:rPr dirty="0" sz="1000">
                <a:latin typeface="Calibri"/>
                <a:cs typeface="Calibri"/>
              </a:rPr>
              <a:t>week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period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September </a:t>
            </a:r>
            <a:r>
              <a:rPr dirty="0" sz="1000">
                <a:latin typeface="Calibri"/>
                <a:cs typeface="Calibri"/>
              </a:rPr>
              <a:t>2022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after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further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improvements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which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discussed</a:t>
            </a:r>
            <a:r>
              <a:rPr dirty="0" sz="1000" spc="-10">
                <a:latin typeface="Calibri"/>
                <a:cs typeface="Calibri"/>
              </a:rPr>
              <a:t> below.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345969" y="28070"/>
            <a:ext cx="7846059" cy="6612890"/>
            <a:chOff x="4345969" y="28070"/>
            <a:chExt cx="7846059" cy="6612890"/>
          </a:xfrm>
        </p:grpSpPr>
        <p:sp>
          <p:nvSpPr>
            <p:cNvPr id="11" name="object 11" descr=""/>
            <p:cNvSpPr/>
            <p:nvPr/>
          </p:nvSpPr>
          <p:spPr>
            <a:xfrm>
              <a:off x="7815912" y="840980"/>
              <a:ext cx="4376420" cy="5201920"/>
            </a:xfrm>
            <a:custGeom>
              <a:avLst/>
              <a:gdLst/>
              <a:ahLst/>
              <a:cxnLst/>
              <a:rect l="l" t="t" r="r" b="b"/>
              <a:pathLst>
                <a:path w="4376420" h="5201920">
                  <a:moveTo>
                    <a:pt x="4376085" y="0"/>
                  </a:moveTo>
                  <a:lnTo>
                    <a:pt x="0" y="0"/>
                  </a:lnTo>
                  <a:lnTo>
                    <a:pt x="0" y="5201423"/>
                  </a:lnTo>
                  <a:lnTo>
                    <a:pt x="4376085" y="5201423"/>
                  </a:lnTo>
                  <a:lnTo>
                    <a:pt x="4376085" y="0"/>
                  </a:lnTo>
                  <a:close/>
                </a:path>
              </a:pathLst>
            </a:custGeom>
            <a:solidFill>
              <a:srgbClr val="F4B18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10681" y="28070"/>
              <a:ext cx="681316" cy="697769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352319" y="6128355"/>
              <a:ext cx="1146175" cy="506095"/>
            </a:xfrm>
            <a:custGeom>
              <a:avLst/>
              <a:gdLst/>
              <a:ahLst/>
              <a:cxnLst/>
              <a:rect l="l" t="t" r="r" b="b"/>
              <a:pathLst>
                <a:path w="1146175" h="506095">
                  <a:moveTo>
                    <a:pt x="1095166" y="0"/>
                  </a:moveTo>
                  <a:lnTo>
                    <a:pt x="50598" y="0"/>
                  </a:lnTo>
                  <a:lnTo>
                    <a:pt x="30902" y="3976"/>
                  </a:lnTo>
                  <a:lnTo>
                    <a:pt x="14819" y="14819"/>
                  </a:lnTo>
                  <a:lnTo>
                    <a:pt x="3976" y="30903"/>
                  </a:lnTo>
                  <a:lnTo>
                    <a:pt x="0" y="50598"/>
                  </a:lnTo>
                  <a:lnTo>
                    <a:pt x="0" y="455386"/>
                  </a:lnTo>
                  <a:lnTo>
                    <a:pt x="3976" y="475081"/>
                  </a:lnTo>
                  <a:lnTo>
                    <a:pt x="14819" y="491165"/>
                  </a:lnTo>
                  <a:lnTo>
                    <a:pt x="30902" y="502008"/>
                  </a:lnTo>
                  <a:lnTo>
                    <a:pt x="50598" y="505985"/>
                  </a:lnTo>
                  <a:lnTo>
                    <a:pt x="1095166" y="505985"/>
                  </a:lnTo>
                  <a:lnTo>
                    <a:pt x="1114861" y="502008"/>
                  </a:lnTo>
                  <a:lnTo>
                    <a:pt x="1130944" y="491165"/>
                  </a:lnTo>
                  <a:lnTo>
                    <a:pt x="1141788" y="475081"/>
                  </a:lnTo>
                  <a:lnTo>
                    <a:pt x="1145764" y="455386"/>
                  </a:lnTo>
                  <a:lnTo>
                    <a:pt x="1145764" y="50598"/>
                  </a:lnTo>
                  <a:lnTo>
                    <a:pt x="1141788" y="30903"/>
                  </a:lnTo>
                  <a:lnTo>
                    <a:pt x="1130944" y="14819"/>
                  </a:lnTo>
                  <a:lnTo>
                    <a:pt x="1114861" y="3976"/>
                  </a:lnTo>
                  <a:lnTo>
                    <a:pt x="1095166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352319" y="6128355"/>
              <a:ext cx="1146175" cy="506095"/>
            </a:xfrm>
            <a:custGeom>
              <a:avLst/>
              <a:gdLst/>
              <a:ahLst/>
              <a:cxnLst/>
              <a:rect l="l" t="t" r="r" b="b"/>
              <a:pathLst>
                <a:path w="1146175" h="506095">
                  <a:moveTo>
                    <a:pt x="0" y="50598"/>
                  </a:moveTo>
                  <a:lnTo>
                    <a:pt x="3976" y="30903"/>
                  </a:lnTo>
                  <a:lnTo>
                    <a:pt x="14819" y="14819"/>
                  </a:lnTo>
                  <a:lnTo>
                    <a:pt x="30903" y="3976"/>
                  </a:lnTo>
                  <a:lnTo>
                    <a:pt x="50598" y="0"/>
                  </a:lnTo>
                  <a:lnTo>
                    <a:pt x="1095167" y="0"/>
                  </a:lnTo>
                  <a:lnTo>
                    <a:pt x="1114861" y="3976"/>
                  </a:lnTo>
                  <a:lnTo>
                    <a:pt x="1130945" y="14819"/>
                  </a:lnTo>
                  <a:lnTo>
                    <a:pt x="1141788" y="30903"/>
                  </a:lnTo>
                  <a:lnTo>
                    <a:pt x="1145765" y="50598"/>
                  </a:lnTo>
                  <a:lnTo>
                    <a:pt x="1145765" y="455386"/>
                  </a:lnTo>
                  <a:lnTo>
                    <a:pt x="1141788" y="475081"/>
                  </a:lnTo>
                  <a:lnTo>
                    <a:pt x="1130945" y="491165"/>
                  </a:lnTo>
                  <a:lnTo>
                    <a:pt x="1114861" y="502008"/>
                  </a:lnTo>
                  <a:lnTo>
                    <a:pt x="1095167" y="505985"/>
                  </a:lnTo>
                  <a:lnTo>
                    <a:pt x="50598" y="505985"/>
                  </a:lnTo>
                  <a:lnTo>
                    <a:pt x="30903" y="502008"/>
                  </a:lnTo>
                  <a:lnTo>
                    <a:pt x="14819" y="491165"/>
                  </a:lnTo>
                  <a:lnTo>
                    <a:pt x="3976" y="475081"/>
                  </a:lnTo>
                  <a:lnTo>
                    <a:pt x="0" y="455386"/>
                  </a:lnTo>
                  <a:lnTo>
                    <a:pt x="0" y="5059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613132" y="6239273"/>
              <a:ext cx="244475" cy="284480"/>
            </a:xfrm>
            <a:custGeom>
              <a:avLst/>
              <a:gdLst/>
              <a:ahLst/>
              <a:cxnLst/>
              <a:rect l="l" t="t" r="r" b="b"/>
              <a:pathLst>
                <a:path w="244475" h="284479">
                  <a:moveTo>
                    <a:pt x="121949" y="0"/>
                  </a:moveTo>
                  <a:lnTo>
                    <a:pt x="121949" y="56829"/>
                  </a:lnTo>
                  <a:lnTo>
                    <a:pt x="0" y="56829"/>
                  </a:lnTo>
                  <a:lnTo>
                    <a:pt x="0" y="227319"/>
                  </a:lnTo>
                  <a:lnTo>
                    <a:pt x="121949" y="227319"/>
                  </a:lnTo>
                  <a:lnTo>
                    <a:pt x="121949" y="284148"/>
                  </a:lnTo>
                  <a:lnTo>
                    <a:pt x="243898" y="142074"/>
                  </a:lnTo>
                  <a:lnTo>
                    <a:pt x="12194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958272" y="6128355"/>
              <a:ext cx="1146175" cy="506095"/>
            </a:xfrm>
            <a:custGeom>
              <a:avLst/>
              <a:gdLst/>
              <a:ahLst/>
              <a:cxnLst/>
              <a:rect l="l" t="t" r="r" b="b"/>
              <a:pathLst>
                <a:path w="1146175" h="506095">
                  <a:moveTo>
                    <a:pt x="1095166" y="0"/>
                  </a:moveTo>
                  <a:lnTo>
                    <a:pt x="50599" y="0"/>
                  </a:lnTo>
                  <a:lnTo>
                    <a:pt x="30903" y="3976"/>
                  </a:lnTo>
                  <a:lnTo>
                    <a:pt x="14820" y="14819"/>
                  </a:lnTo>
                  <a:lnTo>
                    <a:pt x="3976" y="30903"/>
                  </a:lnTo>
                  <a:lnTo>
                    <a:pt x="0" y="50598"/>
                  </a:lnTo>
                  <a:lnTo>
                    <a:pt x="0" y="455386"/>
                  </a:lnTo>
                  <a:lnTo>
                    <a:pt x="3976" y="475081"/>
                  </a:lnTo>
                  <a:lnTo>
                    <a:pt x="14820" y="491165"/>
                  </a:lnTo>
                  <a:lnTo>
                    <a:pt x="30903" y="502008"/>
                  </a:lnTo>
                  <a:lnTo>
                    <a:pt x="50599" y="505985"/>
                  </a:lnTo>
                  <a:lnTo>
                    <a:pt x="1095166" y="505985"/>
                  </a:lnTo>
                  <a:lnTo>
                    <a:pt x="1114862" y="502008"/>
                  </a:lnTo>
                  <a:lnTo>
                    <a:pt x="1130945" y="491165"/>
                  </a:lnTo>
                  <a:lnTo>
                    <a:pt x="1141789" y="475081"/>
                  </a:lnTo>
                  <a:lnTo>
                    <a:pt x="1145766" y="455386"/>
                  </a:lnTo>
                  <a:lnTo>
                    <a:pt x="1145766" y="50598"/>
                  </a:lnTo>
                  <a:lnTo>
                    <a:pt x="1141789" y="30903"/>
                  </a:lnTo>
                  <a:lnTo>
                    <a:pt x="1130945" y="14819"/>
                  </a:lnTo>
                  <a:lnTo>
                    <a:pt x="1114862" y="3976"/>
                  </a:lnTo>
                  <a:lnTo>
                    <a:pt x="1095166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958272" y="6128355"/>
              <a:ext cx="1146175" cy="506095"/>
            </a:xfrm>
            <a:custGeom>
              <a:avLst/>
              <a:gdLst/>
              <a:ahLst/>
              <a:cxnLst/>
              <a:rect l="l" t="t" r="r" b="b"/>
              <a:pathLst>
                <a:path w="1146175" h="506095">
                  <a:moveTo>
                    <a:pt x="0" y="50598"/>
                  </a:moveTo>
                  <a:lnTo>
                    <a:pt x="3976" y="30903"/>
                  </a:lnTo>
                  <a:lnTo>
                    <a:pt x="14819" y="14819"/>
                  </a:lnTo>
                  <a:lnTo>
                    <a:pt x="30903" y="3976"/>
                  </a:lnTo>
                  <a:lnTo>
                    <a:pt x="50598" y="0"/>
                  </a:lnTo>
                  <a:lnTo>
                    <a:pt x="1095167" y="0"/>
                  </a:lnTo>
                  <a:lnTo>
                    <a:pt x="1114861" y="3976"/>
                  </a:lnTo>
                  <a:lnTo>
                    <a:pt x="1130945" y="14819"/>
                  </a:lnTo>
                  <a:lnTo>
                    <a:pt x="1141788" y="30903"/>
                  </a:lnTo>
                  <a:lnTo>
                    <a:pt x="1145765" y="50598"/>
                  </a:lnTo>
                  <a:lnTo>
                    <a:pt x="1145765" y="455386"/>
                  </a:lnTo>
                  <a:lnTo>
                    <a:pt x="1141788" y="475081"/>
                  </a:lnTo>
                  <a:lnTo>
                    <a:pt x="1130945" y="491165"/>
                  </a:lnTo>
                  <a:lnTo>
                    <a:pt x="1114861" y="502008"/>
                  </a:lnTo>
                  <a:lnTo>
                    <a:pt x="1095167" y="505985"/>
                  </a:lnTo>
                  <a:lnTo>
                    <a:pt x="50598" y="505985"/>
                  </a:lnTo>
                  <a:lnTo>
                    <a:pt x="30903" y="502008"/>
                  </a:lnTo>
                  <a:lnTo>
                    <a:pt x="14819" y="491165"/>
                  </a:lnTo>
                  <a:lnTo>
                    <a:pt x="3976" y="475081"/>
                  </a:lnTo>
                  <a:lnTo>
                    <a:pt x="0" y="455386"/>
                  </a:lnTo>
                  <a:lnTo>
                    <a:pt x="0" y="5059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94011" y="5276596"/>
            <a:ext cx="7555865" cy="1567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54425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repeated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September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2022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89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identified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be </a:t>
            </a:r>
            <a:r>
              <a:rPr dirty="0" sz="1000">
                <a:latin typeface="Calibri"/>
                <a:cs typeface="Calibri"/>
              </a:rPr>
              <a:t>eligible.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Only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12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Anaconda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12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5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24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hours.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Therefore,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5%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of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patients </a:t>
            </a:r>
            <a:r>
              <a:rPr dirty="0" sz="1000" b="1">
                <a:latin typeface="Calibri"/>
                <a:cs typeface="Calibri"/>
              </a:rPr>
              <a:t>were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followed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up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appropriately.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Calibri"/>
              <a:cs typeface="Calibri"/>
            </a:endParaRPr>
          </a:p>
          <a:p>
            <a:pPr marL="4567555">
              <a:lnSpc>
                <a:spcPts val="2870"/>
              </a:lnSpc>
              <a:spcBef>
                <a:spcPts val="5"/>
              </a:spcBef>
              <a:tabLst>
                <a:tab pos="6250305" algn="l"/>
              </a:tabLst>
            </a:pP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5%</a:t>
            </a:r>
            <a:endParaRPr sz="2400">
              <a:latin typeface="Calibri"/>
              <a:cs typeface="Calibri"/>
            </a:endParaRPr>
          </a:p>
          <a:p>
            <a:pPr marL="12700" marR="4227195">
              <a:lnSpc>
                <a:spcPts val="1200"/>
              </a:lnSpc>
              <a:spcBef>
                <a:spcPts val="30"/>
              </a:spcBef>
            </a:pPr>
            <a:r>
              <a:rPr dirty="0" sz="1000">
                <a:latin typeface="Calibri"/>
                <a:cs typeface="Calibri"/>
              </a:rPr>
              <a:t>Educating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department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occurred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commenced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2019.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861820" y="4708982"/>
            <a:ext cx="5142865" cy="1851660"/>
            <a:chOff x="861820" y="4708982"/>
            <a:chExt cx="5142865" cy="1851660"/>
          </a:xfrm>
        </p:grpSpPr>
        <p:pic>
          <p:nvPicPr>
            <p:cNvPr id="20" name="object 2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820" y="4708982"/>
              <a:ext cx="1743003" cy="1851489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5460178" y="4750457"/>
              <a:ext cx="538480" cy="506095"/>
            </a:xfrm>
            <a:custGeom>
              <a:avLst/>
              <a:gdLst/>
              <a:ahLst/>
              <a:cxnLst/>
              <a:rect l="l" t="t" r="r" b="b"/>
              <a:pathLst>
                <a:path w="538479" h="506095">
                  <a:moveTo>
                    <a:pt x="403411" y="0"/>
                  </a:moveTo>
                  <a:lnTo>
                    <a:pt x="134470" y="0"/>
                  </a:lnTo>
                  <a:lnTo>
                    <a:pt x="134470" y="252992"/>
                  </a:lnTo>
                  <a:lnTo>
                    <a:pt x="0" y="252992"/>
                  </a:lnTo>
                  <a:lnTo>
                    <a:pt x="268941" y="505984"/>
                  </a:lnTo>
                  <a:lnTo>
                    <a:pt x="537883" y="252992"/>
                  </a:lnTo>
                  <a:lnTo>
                    <a:pt x="403411" y="252992"/>
                  </a:lnTo>
                  <a:lnTo>
                    <a:pt x="403411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460178" y="4750457"/>
              <a:ext cx="538480" cy="506095"/>
            </a:xfrm>
            <a:custGeom>
              <a:avLst/>
              <a:gdLst/>
              <a:ahLst/>
              <a:cxnLst/>
              <a:rect l="l" t="t" r="r" b="b"/>
              <a:pathLst>
                <a:path w="538479" h="506095">
                  <a:moveTo>
                    <a:pt x="537883" y="252992"/>
                  </a:moveTo>
                  <a:lnTo>
                    <a:pt x="403412" y="252992"/>
                  </a:lnTo>
                  <a:lnTo>
                    <a:pt x="403412" y="0"/>
                  </a:lnTo>
                  <a:lnTo>
                    <a:pt x="134470" y="0"/>
                  </a:lnTo>
                  <a:lnTo>
                    <a:pt x="134470" y="252992"/>
                  </a:lnTo>
                  <a:lnTo>
                    <a:pt x="0" y="252992"/>
                  </a:lnTo>
                  <a:lnTo>
                    <a:pt x="268941" y="505985"/>
                  </a:lnTo>
                  <a:lnTo>
                    <a:pt x="537883" y="252992"/>
                  </a:lnTo>
                  <a:close/>
                </a:path>
              </a:pathLst>
            </a:custGeom>
            <a:ln w="12700">
              <a:solidFill>
                <a:srgbClr val="2F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7879379" y="862076"/>
            <a:ext cx="4227830" cy="530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Conclusions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and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Moving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Forward:</a:t>
            </a:r>
            <a:endParaRPr sz="1200">
              <a:latin typeface="Calibri"/>
              <a:cs typeface="Calibri"/>
            </a:endParaRPr>
          </a:p>
          <a:p>
            <a:pPr marL="27940" marR="10160">
              <a:lnSpc>
                <a:spcPct val="100000"/>
              </a:lnSpc>
              <a:spcBef>
                <a:spcPts val="55"/>
              </a:spcBef>
            </a:pPr>
            <a:r>
              <a:rPr dirty="0" sz="1000">
                <a:latin typeface="Calibri"/>
                <a:cs typeface="Calibri"/>
              </a:rPr>
              <a:t>It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clear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from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results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shown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still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struggling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this</a:t>
            </a:r>
            <a:r>
              <a:rPr dirty="0" sz="1000" spc="5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standard.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Looking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findings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more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detail,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aspect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requires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most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appropriately.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Members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of </a:t>
            </a:r>
            <a:r>
              <a:rPr dirty="0" sz="1000">
                <a:latin typeface="Calibri"/>
                <a:cs typeface="Calibri"/>
              </a:rPr>
              <a:t>staff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uncomplicated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easy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Despite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initial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step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recognising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patient </a:t>
            </a:r>
            <a:r>
              <a:rPr dirty="0" sz="1000">
                <a:latin typeface="Calibri"/>
                <a:cs typeface="Calibri"/>
              </a:rPr>
              <a:t>meets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criteria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remembering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before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they </a:t>
            </a:r>
            <a:r>
              <a:rPr dirty="0" sz="1000">
                <a:latin typeface="Calibri"/>
                <a:cs typeface="Calibri"/>
              </a:rPr>
              <a:t>leave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theatre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most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lost.</a:t>
            </a:r>
            <a:endParaRPr sz="1000">
              <a:latin typeface="Calibri"/>
              <a:cs typeface="Calibri"/>
            </a:endParaRPr>
          </a:p>
          <a:p>
            <a:pPr marL="27940" marR="508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will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continue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departmental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education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but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going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forward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hope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also</a:t>
            </a:r>
            <a:r>
              <a:rPr dirty="0" sz="1000" spc="5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further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making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decision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database </a:t>
            </a:r>
            <a:r>
              <a:rPr dirty="0" sz="1000">
                <a:latin typeface="Calibri"/>
                <a:cs typeface="Calibri"/>
              </a:rPr>
              <a:t>more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MDT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driven.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include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Anaconda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prompt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part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</a:t>
            </a:r>
            <a:r>
              <a:rPr dirty="0" sz="1000" spc="5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surgical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safety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checklist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include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handover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recovery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staff.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We </a:t>
            </a:r>
            <a:r>
              <a:rPr dirty="0" sz="1000">
                <a:latin typeface="Calibri"/>
                <a:cs typeface="Calibri"/>
              </a:rPr>
              <a:t>also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aim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inform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members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staff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ward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reviews,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more </a:t>
            </a:r>
            <a:r>
              <a:rPr dirty="0" sz="1000">
                <a:latin typeface="Calibri"/>
                <a:cs typeface="Calibri"/>
              </a:rPr>
              <a:t>staff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members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involved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patient's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aware.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concern</a:t>
            </a:r>
            <a:r>
              <a:rPr dirty="0" sz="1000" spc="-10">
                <a:latin typeface="Calibri"/>
                <a:cs typeface="Calibri"/>
              </a:rPr>
              <a:t> highlighted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departmental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meeting,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anaesthetist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performing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may </a:t>
            </a:r>
            <a:r>
              <a:rPr dirty="0" sz="1000">
                <a:latin typeface="Calibri"/>
                <a:cs typeface="Calibri"/>
              </a:rPr>
              <a:t>get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involved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issues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would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otherwise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referred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parent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team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lead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breakdown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communication.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Therefore,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must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be </a:t>
            </a:r>
            <a:r>
              <a:rPr dirty="0" sz="1000">
                <a:latin typeface="Calibri"/>
                <a:cs typeface="Calibri"/>
              </a:rPr>
              <a:t>extremely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clear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when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documenting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our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refer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parent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team </a:t>
            </a:r>
            <a:r>
              <a:rPr dirty="0" sz="1000">
                <a:latin typeface="Calibri"/>
                <a:cs typeface="Calibri"/>
              </a:rPr>
              <a:t>where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appropriate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so.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27940" marR="1016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difference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during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collection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not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reflected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overall </a:t>
            </a:r>
            <a:r>
              <a:rPr dirty="0" sz="1000">
                <a:latin typeface="Calibri"/>
                <a:cs typeface="Calibri"/>
              </a:rPr>
              <a:t>results,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improvement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number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reviews</a:t>
            </a:r>
            <a:r>
              <a:rPr dirty="0" sz="1000" spc="-10">
                <a:latin typeface="Calibri"/>
                <a:cs typeface="Calibri"/>
              </a:rPr>
              <a:t> being </a:t>
            </a:r>
            <a:r>
              <a:rPr dirty="0" sz="1000">
                <a:latin typeface="Calibri"/>
                <a:cs typeface="Calibri"/>
              </a:rPr>
              <a:t>completed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once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been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database.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May</a:t>
            </a:r>
            <a:r>
              <a:rPr dirty="0" sz="1000" spc="-10">
                <a:latin typeface="Calibri"/>
                <a:cs typeface="Calibri"/>
              </a:rPr>
              <a:t> 2021, </a:t>
            </a:r>
            <a:r>
              <a:rPr dirty="0" sz="1000">
                <a:latin typeface="Calibri"/>
                <a:cs typeface="Calibri"/>
              </a:rPr>
              <a:t>multiple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review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was</a:t>
            </a:r>
            <a:r>
              <a:rPr dirty="0" sz="1000" spc="-10">
                <a:latin typeface="Calibri"/>
                <a:cs typeface="Calibri"/>
              </a:rPr>
              <a:t> never</a:t>
            </a:r>
            <a:r>
              <a:rPr dirty="0" sz="1000" spc="5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attempted.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Sep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2022,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10 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12 patients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attempted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review, </a:t>
            </a:r>
            <a:r>
              <a:rPr dirty="0" sz="1000">
                <a:latin typeface="Calibri"/>
                <a:cs typeface="Calibri"/>
              </a:rPr>
              <a:t>but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unfortunately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only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5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were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within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24-</a:t>
            </a:r>
            <a:r>
              <a:rPr dirty="0" sz="1000">
                <a:latin typeface="Calibri"/>
                <a:cs typeface="Calibri"/>
              </a:rPr>
              <a:t>hour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period.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Therefore,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addition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allocated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consultant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rota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has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some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improvement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plan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continue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Going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forward,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hope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further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by </a:t>
            </a:r>
            <a:r>
              <a:rPr dirty="0" sz="1000">
                <a:latin typeface="Calibri"/>
                <a:cs typeface="Calibri"/>
              </a:rPr>
              <a:t>expanding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their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role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include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prompting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colleagues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patients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 </a:t>
            </a:r>
            <a:r>
              <a:rPr dirty="0" sz="1000">
                <a:latin typeface="Calibri"/>
                <a:cs typeface="Calibri"/>
              </a:rPr>
              <a:t>database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day.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27940" marR="9398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Continued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work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required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allow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meet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standard,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but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hope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with </a:t>
            </a:r>
            <a:r>
              <a:rPr dirty="0" sz="1000">
                <a:latin typeface="Calibri"/>
                <a:cs typeface="Calibri"/>
              </a:rPr>
              <a:t>these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changes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will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achieve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this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near</a:t>
            </a:r>
            <a:r>
              <a:rPr dirty="0" sz="1000" spc="-10">
                <a:latin typeface="Calibri"/>
                <a:cs typeface="Calibri"/>
              </a:rPr>
              <a:t> future.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800" spc="-10" b="1">
                <a:latin typeface="Calibri"/>
                <a:cs typeface="Calibri"/>
              </a:rPr>
              <a:t>References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879379" y="6150355"/>
            <a:ext cx="82550" cy="294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latin typeface="Calibri"/>
                <a:cs typeface="Calibri"/>
              </a:rPr>
              <a:t>1.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600" spc="-25">
                <a:latin typeface="Calibri"/>
                <a:cs typeface="Calibri"/>
              </a:rPr>
              <a:t>2.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879379" y="6497828"/>
            <a:ext cx="82550" cy="25146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600" spc="-25">
                <a:latin typeface="Calibri"/>
                <a:cs typeface="Calibri"/>
              </a:rPr>
              <a:t>3.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600" spc="-25">
                <a:latin typeface="Calibri"/>
                <a:cs typeface="Calibri"/>
              </a:rPr>
              <a:t>4.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082579" y="6150355"/>
            <a:ext cx="4017010" cy="60388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 marR="30480">
              <a:lnSpc>
                <a:spcPts val="700"/>
              </a:lnSpc>
              <a:spcBef>
                <a:spcPts val="140"/>
              </a:spcBef>
            </a:pPr>
            <a:r>
              <a:rPr dirty="0" sz="600">
                <a:latin typeface="Calibri"/>
                <a:cs typeface="Calibri"/>
              </a:rPr>
              <a:t>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Royal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College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of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Anaesthetists.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Anaesthesia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Clinical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Services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Accreditation.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Accreditation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Standards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2022.</a:t>
            </a:r>
            <a:r>
              <a:rPr dirty="0" sz="600" spc="500">
                <a:latin typeface="Calibri"/>
                <a:cs typeface="Calibri"/>
              </a:rPr>
              <a:t> </a:t>
            </a:r>
            <a:r>
              <a:rPr dirty="0" u="sng" sz="6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</a:t>
            </a:r>
            <a:r>
              <a:rPr dirty="0" u="sng" sz="6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www.rcoa.ac.uk/sites/default/files/documents/2022-07/ACSA-STDSFULL-</a:t>
            </a:r>
            <a:r>
              <a:rPr dirty="0" u="sng" sz="6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2022.pd</a:t>
            </a:r>
            <a:r>
              <a:rPr dirty="0" sz="60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f</a:t>
            </a:r>
            <a:r>
              <a:rPr dirty="0" sz="600">
                <a:latin typeface="Calibri"/>
                <a:cs typeface="Calibri"/>
                <a:hlinkClick r:id="rId4"/>
              </a:rPr>
              <a:t>.</a:t>
            </a:r>
            <a:r>
              <a:rPr dirty="0" sz="600" spc="105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P84-</a:t>
            </a:r>
            <a:r>
              <a:rPr dirty="0" sz="600">
                <a:latin typeface="Calibri"/>
                <a:cs typeface="Calibri"/>
              </a:rPr>
              <a:t>85.</a:t>
            </a:r>
            <a:r>
              <a:rPr dirty="0" sz="600" spc="1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Accessed</a:t>
            </a:r>
            <a:r>
              <a:rPr dirty="0" sz="600" spc="10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Feb</a:t>
            </a:r>
            <a:r>
              <a:rPr dirty="0" sz="600" spc="10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28</a:t>
            </a:r>
            <a:r>
              <a:rPr dirty="0" baseline="27777" sz="600">
                <a:latin typeface="Calibri"/>
                <a:cs typeface="Calibri"/>
              </a:rPr>
              <a:t>th</a:t>
            </a:r>
            <a:r>
              <a:rPr dirty="0" baseline="27777" sz="600" spc="232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2022.</a:t>
            </a:r>
            <a:r>
              <a:rPr dirty="0" sz="600" spc="50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The</a:t>
            </a:r>
            <a:r>
              <a:rPr dirty="0" sz="600" spc="-2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Royal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College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of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Anaesthetists.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Guideliens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for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the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Provision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of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Anaesthesia</a:t>
            </a:r>
            <a:r>
              <a:rPr dirty="0" sz="600" spc="-10">
                <a:latin typeface="Calibri"/>
                <a:cs typeface="Calibri"/>
              </a:rPr>
              <a:t> Services.</a:t>
            </a:r>
            <a:r>
              <a:rPr dirty="0" sz="600" spc="500">
                <a:latin typeface="Calibri"/>
                <a:cs typeface="Calibri"/>
              </a:rPr>
              <a:t> </a:t>
            </a:r>
            <a:r>
              <a:rPr dirty="0" u="sng" sz="6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https://rcoa.ac.uk/sites/default/files/documents/2020-02/GPAS-2019-04-</a:t>
            </a:r>
            <a:r>
              <a:rPr dirty="0" u="sng" sz="6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POSTOP.pdf</a:t>
            </a:r>
            <a:r>
              <a:rPr dirty="0" sz="600">
                <a:latin typeface="Calibri"/>
                <a:cs typeface="Calibri"/>
              </a:rPr>
              <a:t>.</a:t>
            </a:r>
            <a:r>
              <a:rPr dirty="0" sz="600" spc="5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Chapter</a:t>
            </a:r>
            <a:r>
              <a:rPr dirty="0" sz="600" spc="7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4,</a:t>
            </a:r>
            <a:r>
              <a:rPr dirty="0" sz="600" spc="6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P6.</a:t>
            </a:r>
            <a:r>
              <a:rPr dirty="0" sz="600" spc="7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Accessed</a:t>
            </a:r>
            <a:r>
              <a:rPr dirty="0" sz="600" spc="5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March</a:t>
            </a:r>
            <a:r>
              <a:rPr dirty="0" sz="600" spc="6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1</a:t>
            </a:r>
            <a:r>
              <a:rPr dirty="0" baseline="27777" sz="600">
                <a:latin typeface="Calibri"/>
                <a:cs typeface="Calibri"/>
              </a:rPr>
              <a:t>st</a:t>
            </a:r>
            <a:r>
              <a:rPr dirty="0" baseline="27777" sz="600" spc="179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2022.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ts val="705"/>
              </a:lnSpc>
              <a:spcBef>
                <a:spcPts val="65"/>
              </a:spcBef>
            </a:pPr>
            <a:r>
              <a:rPr dirty="0" sz="600">
                <a:latin typeface="Calibri"/>
                <a:cs typeface="Calibri"/>
              </a:rPr>
              <a:t>Putland</a:t>
            </a:r>
            <a:r>
              <a:rPr dirty="0" sz="600" spc="-2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A.,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Lomas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J.P.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ANACONDA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database.</a:t>
            </a:r>
            <a:r>
              <a:rPr dirty="0" sz="600" spc="-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Royal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Bolton</a:t>
            </a:r>
            <a:r>
              <a:rPr dirty="0" sz="600" spc="-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Hospital</a:t>
            </a:r>
            <a:r>
              <a:rPr dirty="0" sz="600" spc="-10">
                <a:latin typeface="Calibri"/>
                <a:cs typeface="Calibri"/>
              </a:rPr>
              <a:t> ,2019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ts val="944"/>
              </a:lnSpc>
            </a:pPr>
            <a:r>
              <a:rPr dirty="0" sz="600">
                <a:latin typeface="Calibri"/>
                <a:cs typeface="Calibri"/>
              </a:rPr>
              <a:t>Susnerwala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I.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Post-</a:t>
            </a:r>
            <a:r>
              <a:rPr dirty="0" sz="600">
                <a:latin typeface="Calibri"/>
                <a:cs typeface="Calibri"/>
              </a:rPr>
              <a:t>procedure Review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of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Anaesthetic </a:t>
            </a:r>
            <a:r>
              <a:rPr dirty="0" sz="600">
                <a:latin typeface="Calibri"/>
                <a:cs typeface="Calibri"/>
              </a:rPr>
              <a:t>Patients.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The Royal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Bolton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Hospital,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Dec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 spc="-10">
                <a:latin typeface="Calibri"/>
                <a:cs typeface="Calibri"/>
              </a:rPr>
              <a:t>2021</a:t>
            </a:r>
            <a:r>
              <a:rPr dirty="0" sz="800" spc="-10">
                <a:latin typeface="Calibri"/>
                <a:cs typeface="Calibri"/>
              </a:rPr>
              <a:t>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2023-07-07T15:25:36Z</dcterms:created>
  <dcterms:modified xsi:type="dcterms:W3CDTF">2023-07-07T15:25:36Z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LastSaved">
    <vt:filetime>2023-07-07T00:00:00Z</vt:filetime>
  </property>
  <property fmtid="{D5CDD505-2E9C-101B-9397-08002B2CF9AE}" pid="4" name="Producer">
    <vt:lpwstr>macOS Version 11.1 (Build 20C69) Quartz PDFContext</vt:lpwstr>
  </property>
</Properties>
</file>